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4" r:id="rId1"/>
  </p:sldMasterIdLst>
  <p:notesMasterIdLst>
    <p:notesMasterId r:id="rId29"/>
  </p:notesMasterIdLst>
  <p:sldIdLst>
    <p:sldId id="256" r:id="rId2"/>
    <p:sldId id="286" r:id="rId3"/>
    <p:sldId id="268" r:id="rId4"/>
    <p:sldId id="264" r:id="rId5"/>
    <p:sldId id="272" r:id="rId6"/>
    <p:sldId id="273" r:id="rId7"/>
    <p:sldId id="274" r:id="rId8"/>
    <p:sldId id="275" r:id="rId9"/>
    <p:sldId id="278" r:id="rId10"/>
    <p:sldId id="276" r:id="rId11"/>
    <p:sldId id="287" r:id="rId12"/>
    <p:sldId id="288" r:id="rId13"/>
    <p:sldId id="289" r:id="rId14"/>
    <p:sldId id="291" r:id="rId15"/>
    <p:sldId id="292" r:id="rId16"/>
    <p:sldId id="293" r:id="rId17"/>
    <p:sldId id="294" r:id="rId18"/>
    <p:sldId id="296" r:id="rId19"/>
    <p:sldId id="295" r:id="rId20"/>
    <p:sldId id="297" r:id="rId21"/>
    <p:sldId id="298" r:id="rId22"/>
    <p:sldId id="299" r:id="rId23"/>
    <p:sldId id="300" r:id="rId24"/>
    <p:sldId id="285" r:id="rId25"/>
    <p:sldId id="301" r:id="rId26"/>
    <p:sldId id="303" r:id="rId27"/>
    <p:sldId id="3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FCC18-09B8-8446-9FD9-CC92C8E105AB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0697B-B839-0D4D-9CC1-06AF9824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8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HAR… define it</a:t>
            </a:r>
          </a:p>
          <a:p>
            <a:pPr marL="171450" indent="-171450">
              <a:buFontTx/>
              <a:buChar char="-"/>
            </a:pPr>
            <a:r>
              <a:rPr lang="en-US" dirty="0"/>
              <a:t>let’s see some examples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</a:t>
            </a:r>
            <a:r>
              <a:rPr lang="en-US" dirty="0" err="1"/>
              <a:t>iphone</a:t>
            </a:r>
            <a:r>
              <a:rPr lang="en-US" dirty="0"/>
              <a:t>… </a:t>
            </a:r>
            <a:r>
              <a:rPr lang="en-US" dirty="0" err="1"/>
              <a:t>acceleromter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They’re all really different devices but one thing they have in common is that they all collect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31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2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76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analyze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6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get your hands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43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182E9-BDAB-1B4B-AE4B-D28288A34E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79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E468-8EA5-D041-9D1D-E940D17311D2}" type="datetime1">
              <a:rPr lang="en-CA" smtClean="0"/>
              <a:t>2021-02-08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90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EFF5-DAB1-944B-8565-A4FBCF54DC9B}" type="datetime1">
              <a:rPr lang="en-CA" smtClean="0"/>
              <a:t>2021-02-08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2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445B-15FC-444C-B828-BADD121DD8E1}" type="datetime1">
              <a:rPr lang="en-CA" smtClean="0"/>
              <a:t>2021-02-08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6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B597-CEF5-634D-83E9-882F32A2007B}" type="datetime1">
              <a:rPr lang="en-CA" smtClean="0"/>
              <a:t>2021-02-08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8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A13A6-120A-F748-8E5D-57BE53C1FA8D}" type="datetime1">
              <a:rPr lang="en-CA" smtClean="0"/>
              <a:t>2021-02-08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0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6B82-A19E-5F40-B90F-5BCEBC871196}" type="datetime1">
              <a:rPr lang="en-CA" smtClean="0"/>
              <a:t>2021-02-08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5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7E3D9-A17A-F442-800C-753F7D1C9D9B}" type="datetime1">
              <a:rPr lang="en-CA" smtClean="0"/>
              <a:t>2021-02-08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6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9786A-BFE9-EE4B-98EB-FD49E53439AF}" type="datetime1">
              <a:rPr lang="en-CA" smtClean="0"/>
              <a:t>2021-02-08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88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F584-4598-8941-8F27-92843135C1C6}" type="datetime1">
              <a:rPr lang="en-CA" smtClean="0"/>
              <a:t>2021-02-08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8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3410-95C0-B746-A890-773712174B02}" type="datetime1">
              <a:rPr lang="en-CA" smtClean="0"/>
              <a:t>2021-02-08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1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F951-7DC0-E344-9CFF-5BF0B9E0F1B0}" type="datetime1">
              <a:rPr lang="en-CA" smtClean="0"/>
              <a:t>2021-02-08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8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430C691-7457-5C45-8401-BB2CA3E4D9CC}" type="datetime1">
              <a:rPr lang="en-CA" smtClean="0"/>
              <a:t>2021-02-08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78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EF3FB-2B81-F14E-8BA5-9F45E219D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Python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A60A5-1E45-644A-B828-B63DF61AC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 anchor="b">
            <a:normAutofit/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99C50A-D03F-4058-BB51-DE796CDEC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" r="26390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6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E748-AE16-194D-A483-0E47E1A6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AE7F-13BA-F147-9D14-273477FF6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 can be used as a monitoring system</a:t>
            </a:r>
          </a:p>
          <a:p>
            <a:pPr lvl="1"/>
            <a:r>
              <a:rPr lang="en-US" dirty="0"/>
              <a:t>Sports</a:t>
            </a:r>
          </a:p>
          <a:p>
            <a:pPr lvl="1"/>
            <a:r>
              <a:rPr lang="en-US" dirty="0"/>
              <a:t>Medicine</a:t>
            </a:r>
          </a:p>
          <a:p>
            <a:pPr lvl="1"/>
            <a:r>
              <a:rPr lang="en-US" dirty="0"/>
              <a:t>Consumer health monitoring</a:t>
            </a:r>
          </a:p>
          <a:p>
            <a:pPr lvl="1"/>
            <a:r>
              <a:rPr lang="en-US" dirty="0"/>
              <a:t>COVID-19</a:t>
            </a:r>
          </a:p>
          <a:p>
            <a:pPr lvl="1"/>
            <a:r>
              <a:rPr lang="en-US" dirty="0"/>
              <a:t>Mental health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B80C2-E218-F443-B59C-26B1A08A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74" name="Picture 2" descr="What can you do with a sports science degree? | THE Student">
            <a:extLst>
              <a:ext uri="{FF2B5EF4-FFF2-40B4-BE49-F238E27FC236}">
                <a16:creationId xmlns:a16="http://schemas.microsoft.com/office/drawing/2014/main" id="{E9330AF5-7C91-0A42-8677-70BECC61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278" y="2349897"/>
            <a:ext cx="3239922" cy="21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ctor check Patient in bed hospital ... | Stock vector | Colourbox">
            <a:extLst>
              <a:ext uri="{FF2B5EF4-FFF2-40B4-BE49-F238E27FC236}">
                <a16:creationId xmlns:a16="http://schemas.microsoft.com/office/drawing/2014/main" id="{FAC637D1-2000-F74E-BEE2-080506CC8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33" y="1590606"/>
            <a:ext cx="3526367" cy="352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ere's How Running With a Fitbit Could Change Your Life – HalfMarathons.Net">
            <a:extLst>
              <a:ext uri="{FF2B5EF4-FFF2-40B4-BE49-F238E27FC236}">
                <a16:creationId xmlns:a16="http://schemas.microsoft.com/office/drawing/2014/main" id="{E6A0F4CB-C156-334E-A0ED-71021F546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05" y="1849897"/>
            <a:ext cx="4507621" cy="300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Question mark - Uncyclopedia, the content-free encyclopedia">
            <a:extLst>
              <a:ext uri="{FF2B5EF4-FFF2-40B4-BE49-F238E27FC236}">
                <a16:creationId xmlns:a16="http://schemas.microsoft.com/office/drawing/2014/main" id="{66E6A6EE-FF6C-0445-AB00-B0F97974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9068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VID-19 Plympton-Wyoming Updates - Town of Plympton-Wyoming">
            <a:extLst>
              <a:ext uri="{FF2B5EF4-FFF2-40B4-BE49-F238E27FC236}">
                <a16:creationId xmlns:a16="http://schemas.microsoft.com/office/drawing/2014/main" id="{EB394321-1A77-B440-A1DD-4C6ACAB7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83" y="2300007"/>
            <a:ext cx="4727864" cy="218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9DFA-A4FA-E044-860F-00C46F0F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F4C0-4A3D-EF49-8442-6F82FF5FA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CD1A6-9D58-9E48-A8E3-CD52F9F6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7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715A-6545-8843-8BCE-B5B04D7B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23E19D-98D6-724E-A75B-E7CC46FD5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637" y="2082919"/>
            <a:ext cx="6144726" cy="36369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EF62A-087D-954C-BA3A-AB316444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6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A8E4-B45C-824C-BD8D-414FDAB2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D4298-A13C-5341-A451-86C872F4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6BDE5-666C-AD46-AA01-C0CBB3CB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65" y="922096"/>
            <a:ext cx="10230069" cy="49633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BE1D9-B701-8249-9C03-7625673B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6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D69D-01B1-3F45-B827-582A2F7B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D363-82A6-8447-BC63-446352854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 err="1"/>
              <a:t>Np.sum</a:t>
            </a:r>
            <a:r>
              <a:rPr lang="en-US" dirty="0"/>
              <a:t>(x)</a:t>
            </a:r>
          </a:p>
          <a:p>
            <a:r>
              <a:rPr lang="en-US" dirty="0" err="1"/>
              <a:t>Np.mean</a:t>
            </a:r>
            <a:r>
              <a:rPr lang="en-US" dirty="0"/>
              <a:t>(x)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FAF60-A9E7-9346-8505-E279108A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2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D3F5-0E75-584B-B9FB-84A0425B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62C4-B8ED-FF4A-9589-65DEDA8A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 </a:t>
            </a:r>
            <a:r>
              <a:rPr lang="en-CA" b="1" dirty="0"/>
              <a:t>array</a:t>
            </a:r>
            <a:r>
              <a:rPr lang="en-CA" dirty="0"/>
              <a:t> is a container object that holds a fixed number of values of a single type. The length of an </a:t>
            </a:r>
            <a:r>
              <a:rPr lang="en-CA" b="1" dirty="0"/>
              <a:t>array</a:t>
            </a:r>
            <a:r>
              <a:rPr lang="en-CA" dirty="0"/>
              <a:t> is established when the </a:t>
            </a:r>
            <a:r>
              <a:rPr lang="en-CA" b="1" dirty="0"/>
              <a:t>array</a:t>
            </a:r>
            <a:r>
              <a:rPr lang="en-CA" dirty="0"/>
              <a:t> is created. After creation, its length is fixed.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CA688-6746-2F4F-AA0A-78CBC5E0B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67" y="3821387"/>
            <a:ext cx="9474200" cy="1422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3ACCA-7A32-6E4D-BEAB-CF44A1C4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7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FB84-A763-624B-8D51-F2C89819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FD4D9-DAAE-9040-ADBF-5AF9738A5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CA" dirty="0"/>
              <a:t>simply represents a table of data with rows and columns. The list of columns and the types in those columns the schema. A simple analogy would be a spreadsheet with named columns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E556F-64D6-2F4B-A7D8-8C04397C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89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768B0-86D4-A347-8A70-4ABAE7FD8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009" y="1135118"/>
            <a:ext cx="7881982" cy="479419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90B06A-0B30-8643-905B-4D931CC1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2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D69D-01B1-3F45-B827-582A2F7B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3D363-82A6-8447-BC63-446352854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pd.csv_read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CEA1-E3A4-EB40-9A11-A71579ED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4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C8128-5B9B-3547-B320-B1EB120B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 kit learn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A660-E3CF-BC47-8E32-74B87AABE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Go-to </a:t>
            </a:r>
            <a:r>
              <a:rPr lang="en-US" dirty="0"/>
              <a:t>Machine learning library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580BA-A3D9-9449-B83A-79EB36C2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33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E728-19C3-0D49-8767-853700C7E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07A-FD9A-2441-A7BD-A0AE8DB5B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HAR 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Panda</a:t>
            </a:r>
          </a:p>
          <a:p>
            <a:pPr lvl="1"/>
            <a:r>
              <a:rPr lang="en-US" dirty="0"/>
              <a:t>Sci Kit Learn</a:t>
            </a:r>
          </a:p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ED9B-3420-4D45-8216-5D81BD54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2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7F1DE-1A8D-7B46-9CBA-A9FFFD83E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366" y="1021392"/>
            <a:ext cx="8767268" cy="4815216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34A57-A979-CD47-A1FA-DE50A465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84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8F16-24A0-9A42-8689-63A575B4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1B488-F632-3B4A-B1E0-3D3FB1C44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Statistical </a:t>
            </a:r>
            <a:r>
              <a:rPr lang="en-US" dirty="0" err="1"/>
              <a:t>anaylsis</a:t>
            </a:r>
            <a:endParaRPr lang="en-US" dirty="0"/>
          </a:p>
          <a:p>
            <a:pPr lvl="1"/>
            <a:r>
              <a:rPr lang="en-US" dirty="0"/>
              <a:t>Mathematical operations</a:t>
            </a:r>
          </a:p>
          <a:p>
            <a:pPr lvl="1"/>
            <a:r>
              <a:rPr lang="en-US" dirty="0"/>
              <a:t>Arrays </a:t>
            </a:r>
          </a:p>
          <a:p>
            <a:r>
              <a:rPr lang="en-US" dirty="0"/>
              <a:t>Panda</a:t>
            </a:r>
          </a:p>
          <a:p>
            <a:pPr lvl="1"/>
            <a:r>
              <a:rPr lang="en-US" dirty="0"/>
              <a:t>Importing datasets </a:t>
            </a:r>
          </a:p>
          <a:p>
            <a:r>
              <a:rPr lang="en-US" dirty="0"/>
              <a:t>Sci kit learn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AE51-7665-FE42-8B1A-A630AC4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28A0-0489-D247-A28B-E4AF0DDF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0615F-AD45-B542-B042-843EDC21F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use </a:t>
            </a:r>
            <a:r>
              <a:rPr lang="en-US" b="1" dirty="0"/>
              <a:t>features</a:t>
            </a:r>
            <a:r>
              <a:rPr lang="en-US" dirty="0"/>
              <a:t> to </a:t>
            </a:r>
            <a:r>
              <a:rPr lang="en-US" b="1" dirty="0"/>
              <a:t>create a model </a:t>
            </a:r>
            <a:r>
              <a:rPr lang="en-US" dirty="0"/>
              <a:t>and </a:t>
            </a:r>
            <a:r>
              <a:rPr lang="en-US" b="1" dirty="0"/>
              <a:t>predict other data </a:t>
            </a:r>
            <a:r>
              <a:rPr lang="en-US" dirty="0"/>
              <a:t>and give an accuracy based off </a:t>
            </a:r>
            <a:r>
              <a:rPr lang="en-US" b="1" dirty="0"/>
              <a:t>the test label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Create a feature set</a:t>
            </a:r>
          </a:p>
          <a:p>
            <a:pPr lvl="1"/>
            <a:r>
              <a:rPr lang="en-US" dirty="0"/>
              <a:t>Train your model</a:t>
            </a:r>
          </a:p>
          <a:p>
            <a:pPr lvl="1"/>
            <a:r>
              <a:rPr lang="en-US" dirty="0"/>
              <a:t>Test your model </a:t>
            </a:r>
          </a:p>
          <a:p>
            <a:pPr lvl="1"/>
            <a:r>
              <a:rPr lang="en-US" dirty="0"/>
              <a:t>Accuracy</a:t>
            </a:r>
          </a:p>
          <a:p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01A630-950C-194C-B493-0E6BFDCA9EC5}"/>
              </a:ext>
            </a:extLst>
          </p:cNvPr>
          <p:cNvCxnSpPr>
            <a:cxnSpLocks/>
          </p:cNvCxnSpPr>
          <p:nvPr/>
        </p:nvCxnSpPr>
        <p:spPr>
          <a:xfrm flipH="1">
            <a:off x="3573518" y="3815255"/>
            <a:ext cx="1902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598C1-4260-854C-BDA6-FE8039EA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17A6-5B9E-2544-91CB-4D83015C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B20B1-843C-3A41-9082-3028CE014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features from your data </a:t>
            </a:r>
          </a:p>
          <a:p>
            <a:r>
              <a:rPr lang="en-US" dirty="0"/>
              <a:t>Create a matrix that has </a:t>
            </a:r>
          </a:p>
          <a:p>
            <a:pPr lvl="1"/>
            <a:r>
              <a:rPr lang="en-US" dirty="0"/>
              <a:t>Features as columns </a:t>
            </a:r>
          </a:p>
          <a:p>
            <a:pPr lvl="1"/>
            <a:r>
              <a:rPr lang="en-US" dirty="0"/>
              <a:t>Sample as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D22B-B0AD-9E48-98B7-61DE6A75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20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2189-263A-D547-BBDF-4B6E1E1CE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Example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43E547-A7F5-1E4E-8F7B-0EFEDBF5B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948" y="1950991"/>
            <a:ext cx="8641733" cy="19368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94C39-2BB2-C04C-9776-C669EE33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6D5AE8-7E10-1F44-A6AF-32514B011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344" y="2709893"/>
            <a:ext cx="4110708" cy="337866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7CCDE4-CC13-DE49-BCB4-EC57FD10F2A2}"/>
              </a:ext>
            </a:extLst>
          </p:cNvPr>
          <p:cNvCxnSpPr>
            <a:cxnSpLocks/>
          </p:cNvCxnSpPr>
          <p:nvPr/>
        </p:nvCxnSpPr>
        <p:spPr>
          <a:xfrm flipV="1">
            <a:off x="8901639" y="3429000"/>
            <a:ext cx="2475497" cy="181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D19F6A9-00EC-FC47-8FA2-E32B92133619}"/>
              </a:ext>
            </a:extLst>
          </p:cNvPr>
          <p:cNvSpPr txBox="1"/>
          <p:nvPr/>
        </p:nvSpPr>
        <p:spPr>
          <a:xfrm>
            <a:off x="420624" y="15816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C0F02-5482-AA4E-B577-C0DDA9C4AC26}"/>
              </a:ext>
            </a:extLst>
          </p:cNvPr>
          <p:cNvSpPr txBox="1"/>
          <p:nvPr/>
        </p:nvSpPr>
        <p:spPr>
          <a:xfrm>
            <a:off x="4105270" y="158165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DD253-DF21-434B-9098-5C040675051B}"/>
              </a:ext>
            </a:extLst>
          </p:cNvPr>
          <p:cNvSpPr txBox="1"/>
          <p:nvPr/>
        </p:nvSpPr>
        <p:spPr>
          <a:xfrm>
            <a:off x="6592152" y="158165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9DAF00-7B79-ED45-80EF-381A84F36941}"/>
              </a:ext>
            </a:extLst>
          </p:cNvPr>
          <p:cNvCxnSpPr>
            <a:cxnSpLocks/>
          </p:cNvCxnSpPr>
          <p:nvPr/>
        </p:nvCxnSpPr>
        <p:spPr>
          <a:xfrm>
            <a:off x="8543381" y="4399225"/>
            <a:ext cx="28337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380DD9-02A2-A340-B1CE-1F795AFD6B84}"/>
              </a:ext>
            </a:extLst>
          </p:cNvPr>
          <p:cNvCxnSpPr>
            <a:cxnSpLocks/>
          </p:cNvCxnSpPr>
          <p:nvPr/>
        </p:nvCxnSpPr>
        <p:spPr>
          <a:xfrm flipV="1">
            <a:off x="9960258" y="3219649"/>
            <a:ext cx="0" cy="235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25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9FFF-657A-C247-BB88-C88A4B2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E212-CE0D-2A4F-A5A8-2DC5BF090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 dirty="0"/>
              <a:t>Open folder and explain the dataset</a:t>
            </a:r>
          </a:p>
          <a:p>
            <a:pPr lvl="1"/>
            <a:r>
              <a:rPr lang="en-US" dirty="0"/>
              <a:t>Dataset is of HAR</a:t>
            </a:r>
          </a:p>
          <a:p>
            <a:pPr lvl="1"/>
            <a:r>
              <a:rPr lang="en-US" dirty="0"/>
              <a:t>30 subjects</a:t>
            </a:r>
          </a:p>
          <a:p>
            <a:pPr lvl="1"/>
            <a:r>
              <a:rPr lang="en-US" dirty="0"/>
              <a:t>Activities include stationary, walking, walking upstairs, downstairs, sitting and lying down</a:t>
            </a:r>
          </a:p>
          <a:p>
            <a:pPr lvl="1"/>
            <a:r>
              <a:rPr lang="en-US" dirty="0"/>
              <a:t>Data collected using accelerometer, gyroscope and </a:t>
            </a:r>
            <a:r>
              <a:rPr lang="en-US" dirty="0" err="1"/>
              <a:t>magnometer</a:t>
            </a:r>
            <a:endParaRPr lang="en-US" dirty="0"/>
          </a:p>
          <a:p>
            <a:pPr lvl="1"/>
            <a:r>
              <a:rPr lang="en-US" dirty="0"/>
              <a:t>Used windowing, which has 128 samples every window for 2.56 seconds</a:t>
            </a:r>
          </a:p>
          <a:p>
            <a:pPr lvl="1"/>
            <a:r>
              <a:rPr lang="en-US" dirty="0"/>
              <a:t>Dataset is 7352x128</a:t>
            </a:r>
          </a:p>
          <a:p>
            <a:pPr lvl="2"/>
            <a:r>
              <a:rPr lang="en-US" dirty="0"/>
              <a:t>Time spent per action ~= 1 minute … therefore ~= 40 x 2.56 </a:t>
            </a:r>
          </a:p>
          <a:p>
            <a:pPr lvl="2"/>
            <a:r>
              <a:rPr lang="en-US" dirty="0"/>
              <a:t>30 x 6 x (~ 40)</a:t>
            </a:r>
          </a:p>
          <a:p>
            <a:pPr lvl="1"/>
            <a:r>
              <a:rPr lang="en-US" dirty="0"/>
              <a:t># of rows depends on the subject and length of each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1243E-70D0-8C4E-8C10-1122E980D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81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girl&#10;&#10;Description automatically generated">
            <a:extLst>
              <a:ext uri="{FF2B5EF4-FFF2-40B4-BE49-F238E27FC236}">
                <a16:creationId xmlns:a16="http://schemas.microsoft.com/office/drawing/2014/main" id="{2B7DAA5B-CC97-D343-920F-F924982D6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47" y="1570903"/>
            <a:ext cx="4999363" cy="37161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5FA28-BE15-C64C-87CB-99C3CE21F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2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9FFF-657A-C247-BB88-C88A4B24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E212-CE0D-2A4F-A5A8-2DC5BF090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36334-6F6C-E148-920F-88377125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1E87B-13DC-CA46-A68F-72871C2D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539496"/>
            <a:ext cx="4933848" cy="2416877"/>
          </a:xfrm>
        </p:spPr>
        <p:txBody>
          <a:bodyPr anchor="b">
            <a:normAutofit/>
          </a:bodyPr>
          <a:lstStyle/>
          <a:p>
            <a:r>
              <a:rPr lang="en-US" sz="4800" dirty="0"/>
              <a:t>Human Activity Recognition (HAR)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C4E1-800C-F64A-B54F-D7D27EE9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9" y="3143534"/>
            <a:ext cx="4933848" cy="2888473"/>
          </a:xfrm>
        </p:spPr>
        <p:txBody>
          <a:bodyPr>
            <a:normAutofit/>
          </a:bodyPr>
          <a:lstStyle/>
          <a:p>
            <a:r>
              <a:rPr lang="en-US" sz="1800" dirty="0"/>
              <a:t>The use of wearable technology to monitor an individual’s daily activities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028" name="Picture 4" descr="iPhone SE: A powerful new smartphone in a popular design - Apple">
            <a:extLst>
              <a:ext uri="{FF2B5EF4-FFF2-40B4-BE49-F238E27FC236}">
                <a16:creationId xmlns:a16="http://schemas.microsoft.com/office/drawing/2014/main" id="{70D1639E-67CC-DE4A-87F0-F2C655D7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7230" y="1009807"/>
            <a:ext cx="2051683" cy="234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DXL335 3-Axis Analog Output Accelerometer Sensor | Konga Online Shopping">
            <a:extLst>
              <a:ext uri="{FF2B5EF4-FFF2-40B4-BE49-F238E27FC236}">
                <a16:creationId xmlns:a16="http://schemas.microsoft.com/office/drawing/2014/main" id="{B5193DA7-BF5C-064F-B5D7-4F4810434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43479" y="1302903"/>
            <a:ext cx="2051683" cy="20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tbit Inspire Health &amp; Fitness Tracker with Auto-Exercise Recognition, 5  Day Battery, Sleep &amp; Swim Tracking, Black: Amazon.co.uk: Sports &amp; Outdoors">
            <a:extLst>
              <a:ext uri="{FF2B5EF4-FFF2-40B4-BE49-F238E27FC236}">
                <a16:creationId xmlns:a16="http://schemas.microsoft.com/office/drawing/2014/main" id="{4EE73C8F-4022-6843-8AE7-F234CDB2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3692" y="3458492"/>
            <a:ext cx="1827630" cy="27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B0E75-5C90-3C46-812A-0ED41235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8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4076-1386-E141-98EE-DCC5B593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E149-54BE-C24D-BC91-196B7D67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6" y="1825625"/>
            <a:ext cx="6714466" cy="4206383"/>
          </a:xfrm>
        </p:spPr>
        <p:txBody>
          <a:bodyPr/>
          <a:lstStyle/>
          <a:p>
            <a:r>
              <a:rPr lang="en-US" dirty="0"/>
              <a:t>Big data</a:t>
            </a:r>
          </a:p>
          <a:p>
            <a:r>
              <a:rPr lang="en-US" dirty="0"/>
              <a:t>A lot of pre-processing</a:t>
            </a:r>
          </a:p>
          <a:p>
            <a:r>
              <a:rPr lang="en-US" dirty="0"/>
              <a:t>Machine learning </a:t>
            </a:r>
          </a:p>
          <a:p>
            <a:r>
              <a:rPr lang="en-US" dirty="0"/>
              <a:t>Typical data science project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person, person, holding, girl&#10;&#10;Description automatically generated">
            <a:extLst>
              <a:ext uri="{FF2B5EF4-FFF2-40B4-BE49-F238E27FC236}">
                <a16:creationId xmlns:a16="http://schemas.microsoft.com/office/drawing/2014/main" id="{6F5D24A0-F3AC-5B4E-9403-DB2C0967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092" y="2408771"/>
            <a:ext cx="4999363" cy="37161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BDFB7-1FB8-DE46-B356-4F35F0A8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D47BF-54EE-BF4C-8385-037BDA52C140}"/>
              </a:ext>
            </a:extLst>
          </p:cNvPr>
          <p:cNvSpPr txBox="1"/>
          <p:nvPr/>
        </p:nvSpPr>
        <p:spPr>
          <a:xfrm>
            <a:off x="8849943" y="19325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Passive Data</a:t>
            </a:r>
          </a:p>
        </p:txBody>
      </p:sp>
    </p:spTree>
    <p:extLst>
      <p:ext uri="{BB962C8B-B14F-4D97-AF65-F5344CB8AC3E}">
        <p14:creationId xmlns:p14="http://schemas.microsoft.com/office/powerpoint/2010/main" val="408020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C26C-20E9-924A-851E-5546154A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60" y="685799"/>
            <a:ext cx="5294293" cy="3157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Passive data 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266324A6-1BDC-48FA-AFBA-7B214E925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625" y="807610"/>
            <a:ext cx="4956417" cy="3157011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Passive sensor is a device that detects and responds to some type of input from the physical environment.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Passively collect data</a:t>
            </a:r>
          </a:p>
          <a:p>
            <a:r>
              <a:rPr lang="en-US" sz="1800" dirty="0" err="1">
                <a:solidFill>
                  <a:schemeClr val="tx1"/>
                </a:solidFill>
              </a:rPr>
              <a:t>E.g</a:t>
            </a:r>
            <a:r>
              <a:rPr lang="en-US" sz="1800" dirty="0">
                <a:solidFill>
                  <a:schemeClr val="tx1"/>
                </a:solidFill>
              </a:rPr>
              <a:t> GPS, accelerometer 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E591E04-9004-DA48-9BB8-58C5CF349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960"/>
          <a:stretch/>
        </p:blipFill>
        <p:spPr>
          <a:xfrm>
            <a:off x="480660" y="3876601"/>
            <a:ext cx="3673627" cy="22955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08C25C-269E-884C-86E1-20ED147DF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6031"/>
          <a:stretch/>
        </p:blipFill>
        <p:spPr>
          <a:xfrm>
            <a:off x="4154277" y="3876602"/>
            <a:ext cx="3673627" cy="2295599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1C1772-AD16-2941-BEE0-B0001B44AC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8763" r="-1" b="8676"/>
          <a:stretch/>
        </p:blipFill>
        <p:spPr>
          <a:xfrm>
            <a:off x="7808991" y="4056696"/>
            <a:ext cx="3673627" cy="211550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A34E29E-4474-CF41-8EA7-B55418B2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7" name="Picture 26" descr="A picture containing person, person, holding, girl&#10;&#10;Description automatically generated">
            <a:extLst>
              <a:ext uri="{FF2B5EF4-FFF2-40B4-BE49-F238E27FC236}">
                <a16:creationId xmlns:a16="http://schemas.microsoft.com/office/drawing/2014/main" id="{C78F4BF4-0BD1-2342-9213-B473BA050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441" y="3177517"/>
            <a:ext cx="4225544" cy="31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5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76B2-E218-B149-BAFA-196EE07C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Signal processing, machine learning and deep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4DB943-B91E-9349-9F22-EC6B6F946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3495" y="3255455"/>
            <a:ext cx="8105008" cy="7350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9B727-92F7-1241-BEED-C4191C8A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B3AE6E-F522-904E-B9AB-B8BFE0E14C07}"/>
              </a:ext>
            </a:extLst>
          </p:cNvPr>
          <p:cNvSpPr txBox="1"/>
          <p:nvPr/>
        </p:nvSpPr>
        <p:spPr>
          <a:xfrm>
            <a:off x="420624" y="6577542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" dirty="0"/>
              <a:t>B. Nguyen, Y. </a:t>
            </a:r>
            <a:r>
              <a:rPr lang="en-CA" sz="500" dirty="0" err="1"/>
              <a:t>Cohelo</a:t>
            </a:r>
            <a:r>
              <a:rPr lang="en-CA" sz="500" dirty="0"/>
              <a:t>, T. Bastos, Krishnan S.. Trends in Human Activity Recognition </a:t>
            </a:r>
          </a:p>
          <a:p>
            <a:r>
              <a:rPr lang="en-CA" sz="500" dirty="0"/>
              <a:t>with focus on Machine Learning and Power Requirements Special </a:t>
            </a:r>
          </a:p>
          <a:p>
            <a:r>
              <a:rPr lang="en-CA" sz="500" dirty="0"/>
              <a:t>Issue ”Machine learning and Applications”, submitted, July 2020. </a:t>
            </a:r>
          </a:p>
          <a:p>
            <a:endParaRPr lang="en-US" sz="500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D8353E-78F4-D042-A14D-FABCB68F6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8763" r="-1" b="8676"/>
          <a:stretch/>
        </p:blipFill>
        <p:spPr>
          <a:xfrm>
            <a:off x="4259186" y="2565210"/>
            <a:ext cx="3673627" cy="211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1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2DA0-7C0D-2E41-8335-747C9AC5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 Datasets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C4900F-EFEC-964B-A8DE-78EDB9203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7833" y="1825625"/>
            <a:ext cx="3888296" cy="42068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306CF-79B3-E24D-B363-7B0AE3FB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A23A0-38A6-0446-B909-D67A41F206B4}"/>
              </a:ext>
            </a:extLst>
          </p:cNvPr>
          <p:cNvSpPr txBox="1"/>
          <p:nvPr/>
        </p:nvSpPr>
        <p:spPr>
          <a:xfrm>
            <a:off x="420624" y="6577542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" dirty="0"/>
              <a:t>B. Nguyen, Y. </a:t>
            </a:r>
            <a:r>
              <a:rPr lang="en-CA" sz="500" dirty="0" err="1"/>
              <a:t>Cohelo</a:t>
            </a:r>
            <a:r>
              <a:rPr lang="en-CA" sz="500" dirty="0"/>
              <a:t>, T. Bastos, Krishnan S.. Trends in Human Activity Recognition </a:t>
            </a:r>
          </a:p>
          <a:p>
            <a:r>
              <a:rPr lang="en-CA" sz="500" dirty="0"/>
              <a:t>with focus on Machine Learning and Power Requirements Special </a:t>
            </a:r>
          </a:p>
          <a:p>
            <a:r>
              <a:rPr lang="en-CA" sz="500" dirty="0"/>
              <a:t>Issue ”Machine learning and Applications”, submitted, July 2020. </a:t>
            </a:r>
          </a:p>
          <a:p>
            <a:endParaRPr lang="en-US" sz="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C422F-9892-974A-9E6A-D19F78C648AA}"/>
              </a:ext>
            </a:extLst>
          </p:cNvPr>
          <p:cNvSpPr txBox="1"/>
          <p:nvPr/>
        </p:nvSpPr>
        <p:spPr>
          <a:xfrm>
            <a:off x="8703733" y="4097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C8910A-2DA5-E44C-A3E2-4AA166FFEE03}"/>
              </a:ext>
            </a:extLst>
          </p:cNvPr>
          <p:cNvCxnSpPr>
            <a:cxnSpLocks/>
          </p:cNvCxnSpPr>
          <p:nvPr/>
        </p:nvCxnSpPr>
        <p:spPr>
          <a:xfrm>
            <a:off x="2501463" y="5775435"/>
            <a:ext cx="10983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8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1C3AA-9511-BC41-B610-B07F0477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09373-A2A1-4F4D-BE12-4FA20C9F4F05}"/>
              </a:ext>
            </a:extLst>
          </p:cNvPr>
          <p:cNvSpPr txBox="1"/>
          <p:nvPr/>
        </p:nvSpPr>
        <p:spPr>
          <a:xfrm>
            <a:off x="420624" y="6577542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"/>
              <a:t>B. Nguyen, Y. Cohelo, T. Bastos, Krishnan S.. Trends in Human Activity Recognition </a:t>
            </a:r>
          </a:p>
          <a:p>
            <a:r>
              <a:rPr lang="en-CA" sz="500"/>
              <a:t>with focus on Machine Learning and Power Requirements Special </a:t>
            </a:r>
          </a:p>
          <a:p>
            <a:r>
              <a:rPr lang="en-CA" sz="500"/>
              <a:t>Issue ”Machine learning and Applications”, submitted, July 2020. </a:t>
            </a:r>
          </a:p>
          <a:p>
            <a:endParaRPr lang="en-US" sz="500" dirty="0"/>
          </a:p>
        </p:txBody>
      </p:sp>
      <p:pic>
        <p:nvPicPr>
          <p:cNvPr id="8" name="Picture 7" descr="A picture containing person, holding, bird, person&#10;&#10;Description automatically generated">
            <a:extLst>
              <a:ext uri="{FF2B5EF4-FFF2-40B4-BE49-F238E27FC236}">
                <a16:creationId xmlns:a16="http://schemas.microsoft.com/office/drawing/2014/main" id="{C08428C0-B165-BD49-B9A4-54CC61F4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747" y="1520825"/>
            <a:ext cx="9641305" cy="3816350"/>
          </a:xfrm>
          <a:prstGeom prst="rect">
            <a:avLst/>
          </a:prstGeom>
        </p:spPr>
      </p:pic>
      <p:pic>
        <p:nvPicPr>
          <p:cNvPr id="2050" name="Picture 2" descr="100+ Plug Pictures | Download Free Images on Unsplash">
            <a:extLst>
              <a:ext uri="{FF2B5EF4-FFF2-40B4-BE49-F238E27FC236}">
                <a16:creationId xmlns:a16="http://schemas.microsoft.com/office/drawing/2014/main" id="{87F5C298-209D-524B-AA28-91C011764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100" y="5435600"/>
            <a:ext cx="1242103" cy="82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07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CCD21-478D-6D4C-8CC4-7A82092C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4641FA-F3D7-C749-A7CF-6587D3A1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84" y="1270000"/>
            <a:ext cx="96901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270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8E6E2"/>
      </a:lt2>
      <a:accent1>
        <a:srgbClr val="4D72C3"/>
      </a:accent1>
      <a:accent2>
        <a:srgbClr val="3B91B1"/>
      </a:accent2>
      <a:accent3>
        <a:srgbClr val="46B3A3"/>
      </a:accent3>
      <a:accent4>
        <a:srgbClr val="3BB16F"/>
      </a:accent4>
      <a:accent5>
        <a:srgbClr val="48B84B"/>
      </a:accent5>
      <a:accent6>
        <a:srgbClr val="6AB13B"/>
      </a:accent6>
      <a:hlink>
        <a:srgbClr val="9E7D34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583</Words>
  <Application>Microsoft Macintosh PowerPoint</Application>
  <PresentationFormat>Widescreen</PresentationFormat>
  <Paragraphs>129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Calisto MT</vt:lpstr>
      <vt:lpstr>Univers Condensed</vt:lpstr>
      <vt:lpstr>ChronicleVTI</vt:lpstr>
      <vt:lpstr>Python Tutorial</vt:lpstr>
      <vt:lpstr>Table of contents</vt:lpstr>
      <vt:lpstr>Human Activity Recognition (HAR)</vt:lpstr>
      <vt:lpstr>Why HAR</vt:lpstr>
      <vt:lpstr>Passive data </vt:lpstr>
      <vt:lpstr>Signal processing, machine learning and deep learning</vt:lpstr>
      <vt:lpstr>HAR Datasets</vt:lpstr>
      <vt:lpstr>PowerPoint Presentation</vt:lpstr>
      <vt:lpstr>PowerPoint Presentation</vt:lpstr>
      <vt:lpstr>Importance of HAR</vt:lpstr>
      <vt:lpstr>Python</vt:lpstr>
      <vt:lpstr>Numpy</vt:lpstr>
      <vt:lpstr>PowerPoint Presentation</vt:lpstr>
      <vt:lpstr>Examples</vt:lpstr>
      <vt:lpstr>arrays</vt:lpstr>
      <vt:lpstr>Pandas</vt:lpstr>
      <vt:lpstr>PowerPoint Presentation</vt:lpstr>
      <vt:lpstr>Examples</vt:lpstr>
      <vt:lpstr>Sci kit learn </vt:lpstr>
      <vt:lpstr>PowerPoint Presentation</vt:lpstr>
      <vt:lpstr>Summary</vt:lpstr>
      <vt:lpstr>Machine learning</vt:lpstr>
      <vt:lpstr>Feature set</vt:lpstr>
      <vt:lpstr>ML Example</vt:lpstr>
      <vt:lpstr>Python</vt:lpstr>
      <vt:lpstr>PowerPoint Presentation</vt:lpstr>
      <vt:lpstr>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</dc:title>
  <dc:creator>Binh Nguyen</dc:creator>
  <cp:lastModifiedBy>Binh Nguyen</cp:lastModifiedBy>
  <cp:revision>12</cp:revision>
  <dcterms:created xsi:type="dcterms:W3CDTF">2021-02-08T04:41:38Z</dcterms:created>
  <dcterms:modified xsi:type="dcterms:W3CDTF">2021-02-08T16:48:24Z</dcterms:modified>
</cp:coreProperties>
</file>